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73" r:id="rId11"/>
    <p:sldId id="266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02CF-A1F7-4160-851D-02921FC1FF10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9826-02EE-4A10-B810-23FE87969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8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4800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0" dirty="0" smtClean="0"/>
              <a:t>Внебольничные пневмонии у детей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400800" cy="25146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r" eaLnBrk="1" hangingPunct="1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2019</a:t>
            </a:r>
          </a:p>
        </p:txBody>
      </p:sp>
      <p:pic>
        <p:nvPicPr>
          <p:cNvPr id="3077" name="Picture 6" descr="l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3"/>
          <a:stretch>
            <a:fillRect/>
          </a:stretch>
        </p:blipFill>
        <p:spPr bwMode="auto">
          <a:xfrm>
            <a:off x="6096000" y="228600"/>
            <a:ext cx="2895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8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Показаниями для госпитализации являются: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5105400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 Возраст до 6 месяцев жизни;</a:t>
            </a:r>
          </a:p>
          <a:p>
            <a:pPr>
              <a:defRPr/>
            </a:pPr>
            <a:r>
              <a:rPr lang="ru-RU" sz="1800" dirty="0" smtClean="0"/>
              <a:t> Тяжелая пневмония  </a:t>
            </a:r>
          </a:p>
          <a:p>
            <a:pPr>
              <a:defRPr/>
            </a:pPr>
            <a:r>
              <a:rPr lang="ru-RU" sz="1800" dirty="0" smtClean="0"/>
              <a:t> Наличие тяжелых фоновых заболеваний — врожденный порок сердца, хронические заболевания легких, сопровождающиеся инфекцией (бронхолегочная дисплазия, </a:t>
            </a:r>
            <a:r>
              <a:rPr lang="ru-RU" sz="1800" dirty="0" err="1" smtClean="0"/>
              <a:t>муковисцидоз</a:t>
            </a:r>
            <a:r>
              <a:rPr lang="ru-RU" sz="1800" dirty="0" smtClean="0"/>
              <a:t>, бронхоэктатическая болезнь и др.), иммунодефицит, сахарный диабет;</a:t>
            </a:r>
          </a:p>
          <a:p>
            <a:pPr>
              <a:defRPr/>
            </a:pPr>
            <a:r>
              <a:rPr lang="ru-RU" sz="1800" dirty="0" smtClean="0"/>
              <a:t> Проведение </a:t>
            </a:r>
            <a:r>
              <a:rPr lang="ru-RU" sz="1800" dirty="0" err="1" smtClean="0"/>
              <a:t>иммуносупрессивной</a:t>
            </a:r>
            <a:r>
              <a:rPr lang="ru-RU" sz="1800" dirty="0" smtClean="0"/>
              <a:t> терапии;</a:t>
            </a:r>
          </a:p>
          <a:p>
            <a:pPr>
              <a:defRPr/>
            </a:pPr>
            <a:r>
              <a:rPr lang="ru-RU" sz="1800" dirty="0" smtClean="0"/>
              <a:t> Отсутствие условий для лечения на дому или гарантий выполнения рекомендаций — социально неблагополучная семья, плохие социально-бытовые условия (общежитие, дом ребенка, пункт временного размещения и др.); </a:t>
            </a:r>
          </a:p>
          <a:p>
            <a:pPr>
              <a:defRPr/>
            </a:pPr>
            <a:r>
              <a:rPr lang="ru-RU" sz="1800" dirty="0" smtClean="0"/>
              <a:t>Отсутствие ответа на стартовую АБТ в течение 48 ч (сохранение высокой лихорадки, нарастание дыхательной недостаточности, появление возбуждения или угнетения сознания)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071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</a:t>
            </a:r>
            <a:r>
              <a:rPr lang="ru-RU" dirty="0" smtClean="0"/>
              <a:t>бследование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Рентгенография грудной клетки — надежный метод для своевременного подтверждения диагноза пневмонии, который также позволяет определить объем поражения и наличие осложнений.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6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0" smtClean="0"/>
              <a:t>Реабилитация детей, перенесших острую пневмонию проводится в течение 3-х мес: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Лечебная физкультура (способствует коррекции осанки, улучшению функции внешнего дыхания и дренажной функцией бронхов)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Дыхательная гимнастика - соответственно возрасту ребенка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Массажи: вибрационный (при сохранении продуктивного кашля), общий.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Электропроцедуры (УВЧ, СВЧ, диатермия, электрофорезы) - эффективность не доказана. Применять не рекомендуется.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Рациональное питание соответственно возрасту (оптимальное количество белков, жиров, углеводов и минеральных солей, с достаточным содержанием свежих овощей и фруктов).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Поликомпонентные витамино-микроэлементные препараты не являются обязательным назначением</a:t>
            </a:r>
          </a:p>
        </p:txBody>
      </p:sp>
    </p:spTree>
    <p:extLst>
      <p:ext uri="{BB962C8B-B14F-4D97-AF65-F5344CB8AC3E}">
        <p14:creationId xmlns:p14="http://schemas.microsoft.com/office/powerpoint/2010/main" val="31527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0" smtClean="0"/>
              <a:t>Реабилитация детей, перенесших</a:t>
            </a:r>
            <a:br>
              <a:rPr lang="ru-RU" sz="2800" b="0" smtClean="0"/>
            </a:br>
            <a:r>
              <a:rPr lang="ru-RU" sz="2800" b="0" smtClean="0"/>
              <a:t> острую пневмонию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/>
              <a:t>Профилактика инфекций: ограничить инфекционные контакты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/>
              <a:t>Профилактические прививки разрешены через 3-4 недели после выздоровления.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/>
              <a:t>Возобновление закаливания - через 2-3 недели после нормализации температуры.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Тяжелые физические нагрузки (спорт) допустимы через шесть недель при нетяжелой и через 12 недель после осложненной пневмонии.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/>
              <a:t> Коррекция </a:t>
            </a:r>
            <a:r>
              <a:rPr lang="ru-RU" sz="2000" dirty="0" err="1" smtClean="0"/>
              <a:t>преморбидного</a:t>
            </a:r>
            <a:r>
              <a:rPr lang="ru-RU" sz="2000" dirty="0" smtClean="0"/>
              <a:t> фона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875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 idx="4294967295"/>
          </p:nvPr>
        </p:nvSpPr>
        <p:spPr>
          <a:xfrm>
            <a:off x="1276350" y="319088"/>
            <a:ext cx="7124700" cy="625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4294967295"/>
          </p:nvPr>
        </p:nvSpPr>
        <p:spPr>
          <a:xfrm>
            <a:off x="714375" y="857250"/>
            <a:ext cx="7786688" cy="550068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696648"/>
              </p:ext>
            </p:extLst>
          </p:nvPr>
        </p:nvGraphicFramePr>
        <p:xfrm>
          <a:off x="5796136" y="228600"/>
          <a:ext cx="2776364" cy="21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hoto Editor Photo" r:id="rId3" imgW="4761905" imgH="4285714" progId="MSPhotoEd.3">
                  <p:embed/>
                </p:oleObj>
              </mc:Choice>
              <mc:Fallback>
                <p:oleObj name="Photo Editor Photo" r:id="rId3" imgW="4761905" imgH="428571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28600"/>
                        <a:ext cx="2776364" cy="21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Прямоугольник 1"/>
          <p:cNvSpPr>
            <a:spLocks noChangeArrowheads="1"/>
          </p:cNvSpPr>
          <p:nvPr/>
        </p:nvSpPr>
        <p:spPr bwMode="auto">
          <a:xfrm>
            <a:off x="904875" y="2459038"/>
            <a:ext cx="7239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/>
              <a:t>Пневмония — острое инфекционное заболевание, различное по этиологии (преимущественно бактериальное), характеризующееся очаговыми поражениями легких с внутриальвеолярной экссудацией, что проявляется выраженными в различной степени интоксикацией, респираторными нарушениями, локальными физикальными изменениями со стороны легких и наличием инфильтративной тени на рентгенограмме грудной клетки.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/>
              <a:t>Внебольничная пневмония (домашняя, амбулаторная) — это пневмония, развившаяся вне больницы или в первые 72 часа госпитализации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583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6461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Классификация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5" y="1428750"/>
            <a:ext cx="8786813" cy="46672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По тяжести течения выделяют: </a:t>
            </a:r>
            <a:r>
              <a:rPr lang="ru-RU" sz="1800" b="1" dirty="0" smtClean="0"/>
              <a:t>средней степени тяжести и тяжелую пневмонию</a:t>
            </a:r>
            <a:r>
              <a:rPr lang="ru-RU" sz="1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Тяжесть определяется выраженностью клинических проявлений и наличием осложнений.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Осложнения: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Легочные </a:t>
            </a: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Плеврит  </a:t>
            </a:r>
          </a:p>
          <a:p>
            <a:pPr eaLnBrk="1" hangingPunct="1">
              <a:defRPr/>
            </a:pPr>
            <a:r>
              <a:rPr lang="ru-RU" sz="1800" dirty="0" smtClean="0"/>
              <a:t>Абсцесс легкого</a:t>
            </a:r>
          </a:p>
          <a:p>
            <a:pPr eaLnBrk="1" hangingPunct="1">
              <a:defRPr/>
            </a:pPr>
            <a:r>
              <a:rPr lang="ru-RU" sz="1800" dirty="0" err="1" smtClean="0"/>
              <a:t>Пиопневмоторакс</a:t>
            </a:r>
            <a:endParaRPr lang="ru-RU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Внелегочные</a:t>
            </a: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Инфекционно-токсический шок с развитием </a:t>
            </a:r>
            <a:r>
              <a:rPr lang="ru-RU" sz="1800" dirty="0" err="1" smtClean="0"/>
              <a:t>полиорганной</a:t>
            </a:r>
            <a:r>
              <a:rPr lang="ru-RU" sz="1800" dirty="0" smtClean="0"/>
              <a:t> недостаточности</a:t>
            </a:r>
          </a:p>
          <a:p>
            <a:pPr eaLnBrk="1" hangingPunct="1">
              <a:defRPr/>
            </a:pPr>
            <a:r>
              <a:rPr lang="ru-RU" sz="1800" dirty="0" smtClean="0"/>
              <a:t>ДВС синдром,  сердечно-сосудистая недостаточность -  характеризуют тяжесть инфекционного токсикоза</a:t>
            </a:r>
          </a:p>
          <a:p>
            <a:pPr eaLnBrk="1" hangingPunct="1">
              <a:defRPr/>
            </a:pPr>
            <a:r>
              <a:rPr lang="ru-RU" sz="1800" dirty="0" smtClean="0"/>
              <a:t>Респираторный </a:t>
            </a:r>
            <a:r>
              <a:rPr lang="ru-RU" sz="1800" dirty="0" err="1" smtClean="0"/>
              <a:t>дистресс</a:t>
            </a:r>
            <a:r>
              <a:rPr lang="ru-RU" sz="1800" dirty="0" smtClean="0"/>
              <a:t> синдром взрослого типа - альвеолярно-интерстициальный отек (</a:t>
            </a:r>
            <a:r>
              <a:rPr lang="ru-RU" sz="1800" dirty="0" err="1" smtClean="0"/>
              <a:t>некардиогенный</a:t>
            </a:r>
            <a:r>
              <a:rPr lang="ru-RU" sz="1800" dirty="0" smtClean="0"/>
              <a:t> отек легкого)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</a:t>
            </a:r>
            <a:endParaRPr lang="ru-RU" sz="2000" b="1" dirty="0" smtClean="0"/>
          </a:p>
          <a:p>
            <a:pPr eaLnBrk="1" hangingPunct="1">
              <a:defRPr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073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Классификация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По течению: </a:t>
            </a:r>
          </a:p>
          <a:p>
            <a:pPr eaLnBrk="1" hangingPunct="1">
              <a:defRPr/>
            </a:pPr>
            <a:r>
              <a:rPr lang="ru-RU" smtClean="0"/>
              <a:t>Острое (длительность до 6 недель)</a:t>
            </a:r>
          </a:p>
          <a:p>
            <a:pPr eaLnBrk="1" hangingPunct="1">
              <a:defRPr/>
            </a:pPr>
            <a:r>
              <a:rPr lang="ru-RU" smtClean="0"/>
              <a:t>Затяжное (более 6 недель)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100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5032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/>
              <a:t>Возбудители</a:t>
            </a:r>
            <a:r>
              <a:rPr lang="ru-RU" sz="2800" dirty="0" smtClean="0"/>
              <a:t> </a:t>
            </a:r>
            <a:r>
              <a:rPr lang="ru-RU" sz="2800" dirty="0" smtClean="0"/>
              <a:t>внебольничной пневмонии у детей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836613"/>
          <a:ext cx="9155113" cy="508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895"/>
                <a:gridCol w="1851031"/>
                <a:gridCol w="1380786"/>
                <a:gridCol w="1184659"/>
                <a:gridCol w="1332742"/>
              </a:tblGrid>
              <a:tr h="365754">
                <a:tc rowSpan="2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/>
                </a:tc>
                <a:tc gridSpan="4">
                  <a:txBody>
                    <a:bodyPr/>
                    <a:lstStyle/>
                    <a:p>
                      <a:r>
                        <a:rPr lang="ru-RU" sz="1800" dirty="0" smtClean="0"/>
                        <a:t>Возрастная группа Новорожденные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Новорожденные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1–3 </a:t>
                      </a:r>
                      <a:r>
                        <a:rPr lang="ru-RU" sz="1800" dirty="0" err="1" smtClean="0"/>
                        <a:t>мес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</a:t>
                      </a:r>
                      <a:r>
                        <a:rPr lang="ru-RU" sz="1800" dirty="0" err="1" smtClean="0"/>
                        <a:t>мес</a:t>
                      </a:r>
                      <a:r>
                        <a:rPr lang="ru-RU" sz="1800" dirty="0" smtClean="0"/>
                        <a:t> – 4 года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5–18 лет</a:t>
                      </a:r>
                    </a:p>
                    <a:p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Streptococcus </a:t>
                      </a:r>
                      <a:r>
                        <a:rPr lang="en-US" sz="1800" b="1" dirty="0" err="1" smtClean="0">
                          <a:solidFill>
                            <a:schemeClr val="accent2"/>
                          </a:solidFill>
                        </a:rPr>
                        <a:t>pneumoniae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+  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  +++  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 ++++  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 +++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Haemophilus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infl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uenzae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u="sng" dirty="0" smtClean="0"/>
                        <a:t>+</a:t>
                      </a:r>
                      <a:endParaRPr lang="ru-RU" sz="1800" u="sng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Streptococcus </a:t>
                      </a:r>
                      <a:r>
                        <a:rPr lang="en-US" sz="1800" dirty="0" err="1" smtClean="0"/>
                        <a:t>pyogenes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Staphylococcus </a:t>
                      </a:r>
                      <a:r>
                        <a:rPr lang="en-US" sz="1800" dirty="0" err="1" smtClean="0"/>
                        <a:t>aureus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Streptococcus </a:t>
                      </a:r>
                      <a:r>
                        <a:rPr lang="en-US" sz="1800" dirty="0" err="1" smtClean="0"/>
                        <a:t>agalactiae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Escherichia coli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Mycoplasma </a:t>
                      </a:r>
                      <a:r>
                        <a:rPr lang="en-US" sz="1800" dirty="0" err="1" smtClean="0"/>
                        <a:t>pneumoniae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Clamydophyla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pneumoniae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Legionella </a:t>
                      </a:r>
                      <a:r>
                        <a:rPr lang="en-US" sz="1800" dirty="0" err="1" smtClean="0"/>
                        <a:t>pneumophila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Chlamydia trachomatis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37081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Bordetella</a:t>
                      </a:r>
                      <a:r>
                        <a:rPr lang="en-US" sz="1800" dirty="0" smtClean="0"/>
                        <a:t> pertussis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u="sng" dirty="0" smtClean="0"/>
                        <a:t>+</a:t>
                      </a:r>
                      <a:endParaRPr lang="ru-RU" sz="1800" u="sng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Клиническая диагностика острой пневмонии: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071048" cy="543684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/>
              <a:t>Общий осмотр : раздеть ребенка </a:t>
            </a:r>
            <a:r>
              <a:rPr lang="ru-RU" sz="2000" b="1" dirty="0" smtClean="0"/>
              <a:t>и </a:t>
            </a:r>
            <a:r>
              <a:rPr lang="ru-RU" sz="2000" b="1" dirty="0" smtClean="0"/>
              <a:t>осмотреть полностью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Синдром общей интоксикации</a:t>
            </a:r>
            <a:r>
              <a:rPr lang="ru-RU" sz="2000" dirty="0" smtClean="0"/>
              <a:t> (повышение температуры, вялость, слабость, головная боль, возбуждение, неадекватное поведение, глазной контакт, снижение аппетита, тошнота, рвота)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Оценить цвет кожных покровов: </a:t>
            </a:r>
            <a:r>
              <a:rPr lang="ru-RU" sz="2000" dirty="0" smtClean="0"/>
              <a:t>бледность , </a:t>
            </a:r>
            <a:r>
              <a:rPr lang="ru-RU" sz="2000" dirty="0" err="1" smtClean="0"/>
              <a:t>параорбитальный</a:t>
            </a:r>
            <a:r>
              <a:rPr lang="ru-RU" sz="2000" dirty="0" smtClean="0"/>
              <a:t> и </a:t>
            </a:r>
            <a:r>
              <a:rPr lang="ru-RU" sz="2000" dirty="0" err="1" smtClean="0"/>
              <a:t>периоральный</a:t>
            </a:r>
            <a:r>
              <a:rPr lang="ru-RU" sz="2000" dirty="0" smtClean="0"/>
              <a:t> цианоз, цианоз слизистых, мраморность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Синдром дыхательной недостаточности</a:t>
            </a:r>
            <a:r>
              <a:rPr lang="ru-RU" sz="2000" dirty="0" smtClean="0"/>
              <a:t> (одышка различной степени выраженности, преимущественно смешанного характера, с участием вспомогательной мускулатуры в акте дыхания)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</a:t>
            </a:r>
            <a:r>
              <a:rPr lang="ru-RU" sz="2000" b="1" dirty="0" smtClean="0"/>
              <a:t>Респираторный синдром</a:t>
            </a:r>
            <a:r>
              <a:rPr lang="ru-RU" sz="2000" dirty="0" smtClean="0"/>
              <a:t> (катаральные явления, сухой навязчивый кашель вначале заболевания, затем появления вязкой, плохо отходящей мокроты)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Синдром локального поражения легочной ткани</a:t>
            </a:r>
            <a:r>
              <a:rPr lang="ru-RU" sz="2000" dirty="0" smtClean="0"/>
              <a:t> (асимметричные, локальные изменения над зонами поражения легких в виде укорочения </a:t>
            </a:r>
            <a:r>
              <a:rPr lang="ru-RU" sz="2000" dirty="0" err="1" smtClean="0"/>
              <a:t>перкуторного</a:t>
            </a:r>
            <a:r>
              <a:rPr lang="ru-RU" sz="2000" dirty="0" smtClean="0"/>
              <a:t> звука, </a:t>
            </a:r>
            <a:r>
              <a:rPr lang="ru-RU" sz="2000" dirty="0" err="1" smtClean="0"/>
              <a:t>аускультативно</a:t>
            </a:r>
            <a:r>
              <a:rPr lang="ru-RU" sz="2000" dirty="0" smtClean="0"/>
              <a:t> – ослабление дыхания,  влажные, мелкопузырчатые и </a:t>
            </a:r>
            <a:r>
              <a:rPr lang="ru-RU" sz="2000" dirty="0" err="1" smtClean="0"/>
              <a:t>крепитирующие</a:t>
            </a:r>
            <a:r>
              <a:rPr lang="ru-RU" sz="2000" dirty="0" smtClean="0"/>
              <a:t> хрипы в фазе экссудации)</a:t>
            </a:r>
          </a:p>
        </p:txBody>
      </p:sp>
    </p:spTree>
    <p:extLst>
      <p:ext uri="{BB962C8B-B14F-4D97-AF65-F5344CB8AC3E}">
        <p14:creationId xmlns:p14="http://schemas.microsoft.com/office/powerpoint/2010/main" val="21505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0" smtClean="0"/>
              <a:t>Критерии диагноза внебольничной пневмонии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400" b="1" dirty="0" smtClean="0"/>
              <a:t>А. Достоверные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 Выявление на рентгенограмме грудной клетки инфильтрации легочной ткани плюс наличие двух из нижеследующих критериев: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Лихорадка выше 38С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Кашель с мокротой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dirty="0" err="1" smtClean="0"/>
              <a:t>Физикальные</a:t>
            </a:r>
            <a:r>
              <a:rPr lang="ru-RU" sz="2400" dirty="0" smtClean="0"/>
              <a:t> симптомы пневмонии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Лейкоцитоз </a:t>
            </a:r>
            <a:r>
              <a:rPr lang="en-US" sz="2400" dirty="0" smtClean="0"/>
              <a:t>&gt;</a:t>
            </a:r>
            <a:r>
              <a:rPr lang="ru-RU" sz="2400" dirty="0" smtClean="0"/>
              <a:t> 15 тыс. и/или </a:t>
            </a:r>
            <a:r>
              <a:rPr lang="ru-RU" sz="2400" dirty="0" err="1" smtClean="0"/>
              <a:t>нейтрофилёз</a:t>
            </a:r>
            <a:r>
              <a:rPr lang="en-US" sz="2400" dirty="0" smtClean="0"/>
              <a:t>&gt;</a:t>
            </a:r>
            <a:r>
              <a:rPr lang="ru-RU" sz="2400" dirty="0" smtClean="0"/>
              <a:t> 10%</a:t>
            </a:r>
          </a:p>
        </p:txBody>
      </p:sp>
    </p:spTree>
    <p:extLst>
      <p:ext uri="{BB962C8B-B14F-4D97-AF65-F5344CB8AC3E}">
        <p14:creationId xmlns:p14="http://schemas.microsoft.com/office/powerpoint/2010/main" val="30798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ru-RU" b="1" dirty="0" smtClean="0"/>
              <a:t>Б. Вероятные </a:t>
            </a:r>
            <a:r>
              <a:rPr lang="ru-RU" dirty="0" smtClean="0"/>
              <a:t>– </a:t>
            </a:r>
            <a:r>
              <a:rPr lang="ru-RU" sz="2800" dirty="0" smtClean="0"/>
              <a:t>наряду с лихорадкой и кашлем имеются локальные </a:t>
            </a:r>
            <a:r>
              <a:rPr lang="ru-RU" sz="2800" dirty="0" err="1" smtClean="0"/>
              <a:t>физикальные</a:t>
            </a:r>
            <a:r>
              <a:rPr lang="ru-RU" sz="2800" dirty="0" smtClean="0"/>
              <a:t> симптомы, но невозможно проведение рентгенографии грудной клетки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/>
              <a:t>В. Исключают пневмонию: </a:t>
            </a:r>
            <a:r>
              <a:rPr lang="ru-RU" sz="2800" dirty="0" smtClean="0"/>
              <a:t>отсутствие рентгенологических и </a:t>
            </a:r>
            <a:r>
              <a:rPr lang="ru-RU" sz="2800" dirty="0" err="1" smtClean="0"/>
              <a:t>физикальных</a:t>
            </a:r>
            <a:r>
              <a:rPr lang="ru-RU" sz="2800" dirty="0" smtClean="0"/>
              <a:t> симптомов пневмонии</a:t>
            </a:r>
          </a:p>
        </p:txBody>
      </p:sp>
    </p:spTree>
    <p:extLst>
      <p:ext uri="{BB962C8B-B14F-4D97-AF65-F5344CB8AC3E}">
        <p14:creationId xmlns:p14="http://schemas.microsoft.com/office/powerpoint/2010/main" val="8665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070384"/>
              </p:ext>
            </p:extLst>
          </p:nvPr>
        </p:nvGraphicFramePr>
        <p:xfrm>
          <a:off x="323528" y="228601"/>
          <a:ext cx="8424936" cy="53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354443"/>
                <a:gridCol w="3262181"/>
              </a:tblGrid>
              <a:tr h="5982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Симптомы  </a:t>
                      </a:r>
                      <a:endParaRPr lang="ru-RU" sz="1800" dirty="0"/>
                    </a:p>
                  </a:txBody>
                  <a:tcPr marT="45716" marB="45716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 Дети старше 1 года</a:t>
                      </a:r>
                      <a:endParaRPr lang="ru-RU" sz="1800" dirty="0"/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20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</a:t>
                      </a:r>
                    </a:p>
                    <a:p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Средней тяжести 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Тяжелая</a:t>
                      </a:r>
                    </a:p>
                    <a:p>
                      <a:endParaRPr lang="ru-RU" sz="1400" dirty="0"/>
                    </a:p>
                  </a:txBody>
                  <a:tcPr marT="45716" marB="45716"/>
                </a:tc>
              </a:tr>
              <a:tr h="45464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Лихорадка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&lt; 38,5 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≥ 38,5 </a:t>
                      </a:r>
                      <a:endParaRPr lang="ru-RU" sz="1400" dirty="0"/>
                    </a:p>
                  </a:txBody>
                  <a:tcPr marT="45716" marB="45716"/>
                </a:tc>
              </a:tr>
              <a:tr h="6220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Частота дыханий в мин 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≤ 50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&gt; 50 </a:t>
                      </a:r>
                    </a:p>
                    <a:p>
                      <a:endParaRPr lang="ru-RU" sz="1400" dirty="0"/>
                    </a:p>
                  </a:txBody>
                  <a:tcPr marT="45716" marB="45716"/>
                </a:tc>
              </a:tr>
              <a:tr h="8986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SaO2 (при вдыхании </a:t>
                      </a:r>
                      <a:r>
                        <a:rPr lang="ru-RU" sz="1400" dirty="0" err="1" smtClean="0"/>
                        <a:t>атмо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сферного</a:t>
                      </a:r>
                      <a:r>
                        <a:rPr lang="ru-RU" sz="1400" dirty="0" smtClean="0"/>
                        <a:t> воздуха), % 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≥ 94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≤ 93</a:t>
                      </a:r>
                    </a:p>
                    <a:p>
                      <a:endParaRPr lang="ru-RU" sz="1400" dirty="0"/>
                    </a:p>
                  </a:txBody>
                  <a:tcPr marT="45716" marB="45716"/>
                </a:tc>
              </a:tr>
              <a:tr h="14812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Диспноэ   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Легкая одышка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Выраженное затруднение, раздувание крыльев носа, кряхтящее дыхание</a:t>
                      </a:r>
                    </a:p>
                    <a:p>
                      <a:endParaRPr lang="ru-RU" sz="1400" dirty="0"/>
                    </a:p>
                  </a:txBody>
                  <a:tcPr marT="45716" marB="45716"/>
                </a:tc>
              </a:tr>
              <a:tr h="683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Другие симптомы   </a:t>
                      </a:r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Цианоз, признаки обезвоживания</a:t>
                      </a:r>
                    </a:p>
                    <a:p>
                      <a:endParaRPr lang="ru-RU" sz="14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2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783</Words>
  <Application>Microsoft Office PowerPoint</Application>
  <PresentationFormat>Экран (4:3)</PresentationFormat>
  <Paragraphs>148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Photo Editor Photo</vt:lpstr>
      <vt:lpstr>Внебольничные пневмонии у детей</vt:lpstr>
      <vt:lpstr>Презентация PowerPoint</vt:lpstr>
      <vt:lpstr>Классификация</vt:lpstr>
      <vt:lpstr>Классификация</vt:lpstr>
      <vt:lpstr>Возбудители внебольничной пневмонии у детей</vt:lpstr>
      <vt:lpstr>Клиническая диагностика острой пневмонии: </vt:lpstr>
      <vt:lpstr>Критерии диагноза внебольничной пневмонии</vt:lpstr>
      <vt:lpstr>Презентация PowerPoint</vt:lpstr>
      <vt:lpstr>Презентация PowerPoint</vt:lpstr>
      <vt:lpstr>Показаниями для госпитализации являются: </vt:lpstr>
      <vt:lpstr>Обследование</vt:lpstr>
      <vt:lpstr>Реабилитация детей, перенесших острую пневмонию проводится в течение 3-х мес: </vt:lpstr>
      <vt:lpstr>Реабилитация детей, перенесших  острую пневмонию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Внебольничные пневмонии у детей</dc:title>
  <dc:creator>Кайб Ирина Давыдовна</dc:creator>
  <cp:lastModifiedBy>Андреева Ольга Владимировна</cp:lastModifiedBy>
  <cp:revision>16</cp:revision>
  <dcterms:created xsi:type="dcterms:W3CDTF">2019-11-14T04:35:13Z</dcterms:created>
  <dcterms:modified xsi:type="dcterms:W3CDTF">2019-11-18T04:48:57Z</dcterms:modified>
</cp:coreProperties>
</file>